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6" r:id="rId11"/>
    <p:sldId id="263" r:id="rId12"/>
    <p:sldId id="270" r:id="rId13"/>
    <p:sldId id="269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o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48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El bachillerato internacional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PROGRAMA DEL DIPLOMA</a:t>
            </a:r>
          </a:p>
          <a:p>
            <a:pPr algn="ctr"/>
            <a:r>
              <a:rPr lang="es-ES" sz="4800" dirty="0">
                <a:solidFill>
                  <a:schemeClr val="tx1"/>
                </a:solidFill>
                <a:latin typeface="Calibri" panose="020F0502020204030204" pitchFamily="34" charset="0"/>
              </a:rPr>
              <a:t>Instituto Santa Clara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5555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Integración de los dos Bachilleratos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Bachillerato de Ciencias 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48730" y="2737245"/>
            <a:ext cx="4185623" cy="33041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C00000"/>
                </a:solidFill>
              </a:rPr>
              <a:t>Comunes a los dos Bachilleratos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Física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Química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Biología</a:t>
            </a:r>
          </a:p>
          <a:p>
            <a:pPr marL="0" indent="0">
              <a:buNone/>
            </a:pPr>
            <a:r>
              <a:rPr lang="es-ES" dirty="0">
                <a:solidFill>
                  <a:srgbClr val="C00000"/>
                </a:solidFill>
              </a:rPr>
              <a:t>Queda: 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Específica no obligatoria :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Individuos y sociedades: </a:t>
            </a:r>
            <a:r>
              <a:rPr lang="es-ES" dirty="0" err="1">
                <a:solidFill>
                  <a:schemeClr val="tx1"/>
                </a:solidFill>
              </a:rPr>
              <a:t>Tisg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Bachillerato de humanas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     </a:t>
            </a:r>
            <a:r>
              <a:rPr lang="es-ES" dirty="0">
                <a:solidFill>
                  <a:srgbClr val="C00000"/>
                </a:solidFill>
              </a:rPr>
              <a:t>Comunes a los dos Bachilleratos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    Latín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    Historia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     </a:t>
            </a:r>
            <a:r>
              <a:rPr lang="es-ES" dirty="0">
                <a:solidFill>
                  <a:srgbClr val="C00000"/>
                </a:solidFill>
              </a:rPr>
              <a:t>Queda: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     </a:t>
            </a:r>
            <a:r>
              <a:rPr lang="es-ES" dirty="0">
                <a:solidFill>
                  <a:schemeClr val="tx1"/>
                </a:solidFill>
              </a:rPr>
              <a:t>Específica no obligatoria: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     Asignatura del grupo Ciencias : Sistemas ( en el bachillerato español es Biología)</a:t>
            </a:r>
          </a:p>
        </p:txBody>
      </p:sp>
    </p:spTree>
    <p:extLst>
      <p:ext uri="{BB962C8B-B14F-4D97-AF65-F5344CB8AC3E}">
        <p14:creationId xmlns:p14="http://schemas.microsoft.com/office/powerpoint/2010/main" xmlns="" val="5678067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La evaluación en el Bachillerato Internacional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3848" y="1716259"/>
            <a:ext cx="8596668" cy="4569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 </a:t>
            </a:r>
            <a:r>
              <a:rPr lang="es-ES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Evaluación Externa</a:t>
            </a:r>
            <a:r>
              <a:rPr lang="es-ES" sz="2600" b="1" dirty="0"/>
              <a:t>: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Exámenes  de formato variado.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Se lleva a cabo en Mayo</a:t>
            </a:r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  <a:p>
            <a:pPr marL="0" indent="0">
              <a:buNone/>
            </a:pPr>
            <a:r>
              <a:rPr lang="es-ES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Evaluación Interna</a:t>
            </a:r>
            <a:r>
              <a:rPr lang="es-ES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Consiste en prácticas, comentarios orales y trabajos de diverso formato.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El profesor envía notas y muestras para moderación </a:t>
            </a:r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  <a:p>
            <a:pPr marL="0" indent="0">
              <a:buNone/>
            </a:pPr>
            <a:r>
              <a:rPr lang="es-ES" dirty="0"/>
              <a:t>            </a:t>
            </a:r>
            <a:r>
              <a:rPr lang="es-E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Los resultados se publican el 6 de Julio</a:t>
            </a:r>
          </a:p>
          <a:p>
            <a:pPr marL="0" indent="0">
              <a:buNone/>
            </a:pPr>
            <a:endParaRPr lang="es-E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0455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1B0975-15BF-44D7-8AFA-E25EB11D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Requisitos para obtener el Diploma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EE9151-0C51-4224-9BFD-17FDA41BF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b="1" dirty="0"/>
              <a:t>Cas</a:t>
            </a:r>
          </a:p>
          <a:p>
            <a:endParaRPr lang="es-ES" sz="2000" b="1" dirty="0"/>
          </a:p>
          <a:p>
            <a:r>
              <a:rPr lang="es-ES" sz="2000" b="1" dirty="0"/>
              <a:t>Teoría del Conocimiento </a:t>
            </a:r>
            <a:r>
              <a:rPr lang="es-ES" sz="2000" dirty="0"/>
              <a:t>no puede tener una “E”</a:t>
            </a:r>
          </a:p>
          <a:p>
            <a:endParaRPr lang="es-ES" sz="2000" dirty="0"/>
          </a:p>
          <a:p>
            <a:r>
              <a:rPr lang="es-ES" sz="2000" b="1" dirty="0"/>
              <a:t>Monografía  </a:t>
            </a:r>
            <a:r>
              <a:rPr lang="es-ES" sz="2000" dirty="0"/>
              <a:t>no puede tener una “E”</a:t>
            </a:r>
          </a:p>
          <a:p>
            <a:endParaRPr lang="es-ES" sz="2000" dirty="0"/>
          </a:p>
          <a:p>
            <a:r>
              <a:rPr lang="es-ES" sz="2000" b="1" dirty="0"/>
              <a:t>24 </a:t>
            </a:r>
            <a:r>
              <a:rPr lang="es-ES" sz="2000" dirty="0"/>
              <a:t>puntos mínimo.</a:t>
            </a:r>
          </a:p>
          <a:p>
            <a:endParaRPr lang="es-ES" sz="2000" dirty="0"/>
          </a:p>
          <a:p>
            <a:r>
              <a:rPr lang="es-ES" sz="2000" b="1" dirty="0"/>
              <a:t>12</a:t>
            </a:r>
            <a:r>
              <a:rPr lang="es-ES" sz="2000" dirty="0"/>
              <a:t> puntos entre las asignaturas a nivel superior</a:t>
            </a:r>
          </a:p>
        </p:txBody>
      </p:sp>
    </p:spTree>
    <p:extLst>
      <p:ext uri="{BB962C8B-B14F-4D97-AF65-F5344CB8AC3E}">
        <p14:creationId xmlns:p14="http://schemas.microsoft.com/office/powerpoint/2010/main" xmlns="" val="215332617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4F6425-D866-4F09-A81E-75D817F76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Documentos y enlaces útiles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188649B-05F4-4A89-9154-F6041FC6A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s-ES" b="1" dirty="0"/>
              <a:t>Reconocimiento del Bachillerato internacional: </a:t>
            </a:r>
            <a:r>
              <a:rPr lang="es-ES" dirty="0"/>
              <a:t>Real Decreto 412/2014, de 6 de junio, por el que se establece la normativa básica de los procedimientos de admisión a las enseñanzas universitarias oficiales de Grado. </a:t>
            </a:r>
          </a:p>
          <a:p>
            <a:r>
              <a:rPr lang="es-ES" b="1" dirty="0"/>
              <a:t>Petición de acreditaciones</a:t>
            </a:r>
            <a:r>
              <a:rPr lang="es-ES" dirty="0"/>
              <a:t> https://contenido.uned.es/acceso/asiss/convocatoria_unedasiss.pdf</a:t>
            </a:r>
          </a:p>
          <a:p>
            <a:endParaRPr lang="es-ES" dirty="0"/>
          </a:p>
          <a:p>
            <a:pPr algn="ctr"/>
            <a:r>
              <a:rPr lang="es-ES" dirty="0">
                <a:hlinkClick r:id="rId2"/>
              </a:rPr>
              <a:t>http://www.ibo.org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4614509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E3FFD14B-3AAA-4A7A-8722-5106FCD2D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tx2"/>
                </a:solidFill>
              </a:rPr>
              <a:t>Muchas gracias por vuestra atención </a:t>
            </a:r>
          </a:p>
        </p:txBody>
      </p:sp>
    </p:spTree>
    <p:extLst>
      <p:ext uri="{BB962C8B-B14F-4D97-AF65-F5344CB8AC3E}">
        <p14:creationId xmlns:p14="http://schemas.microsoft.com/office/powerpoint/2010/main" xmlns="" val="384979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250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En nuestro Instituto se cursan los dos programas: programa del Diploma y Bachillerato español 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819" y="2958306"/>
            <a:ext cx="2343150" cy="2286000"/>
          </a:xfrm>
        </p:spPr>
      </p:pic>
      <p:pic>
        <p:nvPicPr>
          <p:cNvPr id="7" name="Marcador de contenido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2866" y="2862418"/>
            <a:ext cx="2750069" cy="255958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218810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¿Qué es el Bachillerato Internacional?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51527"/>
            <a:ext cx="8596668" cy="428983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La organización del Bachillerato Internacional fue fundada en Ginebra en 1968.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Tiene varios programas:</a:t>
            </a:r>
          </a:p>
          <a:p>
            <a:pPr marL="0" indent="0">
              <a:buNone/>
            </a:pPr>
            <a:r>
              <a:rPr lang="es-ES" dirty="0"/>
              <a:t>     Programa de la escuela primaria (PEP) 3-11años</a:t>
            </a:r>
          </a:p>
          <a:p>
            <a:pPr marL="0" indent="0">
              <a:buNone/>
            </a:pPr>
            <a:r>
              <a:rPr lang="es-ES" dirty="0"/>
              <a:t>     Programa de los años intermedios (PAI) 12-16 años</a:t>
            </a:r>
          </a:p>
          <a:p>
            <a:pPr marL="0" indent="0">
              <a:buNone/>
            </a:pPr>
            <a:r>
              <a:rPr lang="es-ES" dirty="0"/>
              <a:t>     Programa de orientación profesional (POP) 16-19 años</a:t>
            </a:r>
          </a:p>
          <a:p>
            <a:pPr marL="0" indent="0">
              <a:buNone/>
            </a:pPr>
            <a:r>
              <a:rPr lang="es-ES" dirty="0"/>
              <a:t>     Programa del Diploma (PD) 16-19 años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Hay  4.775 colegios en el mundo que ofrecen 6.282  programas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En España hay  109 colegios que ofrecen el programa del Diploma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29 son Institutos públicos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En 1977 se empezó a impartir el PD en España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En nuestro Instituto se imparte desde 2001</a:t>
            </a:r>
          </a:p>
          <a:p>
            <a:pPr>
              <a:buFont typeface="Wingdings" panose="05000000000000000000" pitchFamily="2" charset="2"/>
              <a:buChar char="q"/>
            </a:pPr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91074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Ventajas del Programa del Diploma desde el punto de vista educativo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Se anima a los alumnos para hacer preguntas, perseguir sus aspiraciones personales y marcarse objetivos .</a:t>
            </a:r>
          </a:p>
          <a:p>
            <a:r>
              <a:rPr lang="es-ES" dirty="0"/>
              <a:t>    Ayudar a los alumnos a emitir juicios bien fundamentados, razonados y éticos, y a desarrollar la flexibilidad, perseverancia y confianza que necesitan para lograr cambios significativos en el mundo.</a:t>
            </a:r>
          </a:p>
          <a:p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dirty="0"/>
              <a:t>Cursan un programa educativo que pueden ayudarles a ingresar en algunas de las universidades más prestigiosas del mundo.</a:t>
            </a:r>
          </a:p>
          <a:p>
            <a:r>
              <a:rPr lang="es-ES" dirty="0"/>
              <a:t>Fomenta la comprensión intercultural.</a:t>
            </a:r>
          </a:p>
          <a:p>
            <a:r>
              <a:rPr lang="es-ES" dirty="0"/>
              <a:t>Se les anima a pensar de forma independiente y conducir su propio aprendizaje.</a:t>
            </a:r>
          </a:p>
          <a:p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59667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859371"/>
            <a:ext cx="3854528" cy="1278466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Perfil de la comunidad de aprendizaje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5792" y="1498604"/>
            <a:ext cx="3709115" cy="3750206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7334" y="2240925"/>
            <a:ext cx="3854528" cy="4095482"/>
          </a:xfrm>
        </p:spPr>
        <p:txBody>
          <a:bodyPr>
            <a:normAutofit fontScale="92500" lnSpcReduction="10000"/>
          </a:bodyPr>
          <a:lstStyle/>
          <a:p>
            <a:r>
              <a:rPr lang="es-ES" sz="2200" dirty="0">
                <a:solidFill>
                  <a:schemeClr val="tx1"/>
                </a:solidFill>
                <a:latin typeface="Berlin Sans FB" panose="020E0602020502020306" pitchFamily="34" charset="0"/>
              </a:rPr>
              <a:t>    Indagadores</a:t>
            </a:r>
          </a:p>
          <a:p>
            <a:r>
              <a:rPr lang="es-ES" sz="2200" dirty="0">
                <a:solidFill>
                  <a:schemeClr val="tx1"/>
                </a:solidFill>
                <a:latin typeface="Berlin Sans FB" panose="020E0602020502020306" pitchFamily="34" charset="0"/>
              </a:rPr>
              <a:t>    Informados e instruidos</a:t>
            </a:r>
          </a:p>
          <a:p>
            <a:r>
              <a:rPr lang="es-ES" sz="2200" dirty="0">
                <a:solidFill>
                  <a:schemeClr val="tx1"/>
                </a:solidFill>
                <a:latin typeface="Berlin Sans FB" panose="020E0602020502020306" pitchFamily="34" charset="0"/>
              </a:rPr>
              <a:t>    Pensadores</a:t>
            </a:r>
          </a:p>
          <a:p>
            <a:r>
              <a:rPr lang="es-ES" sz="2200" dirty="0">
                <a:solidFill>
                  <a:schemeClr val="tx1"/>
                </a:solidFill>
                <a:latin typeface="Berlin Sans FB" panose="020E0602020502020306" pitchFamily="34" charset="0"/>
              </a:rPr>
              <a:t>    Buenos comunicadores</a:t>
            </a:r>
          </a:p>
          <a:p>
            <a:r>
              <a:rPr lang="es-ES" sz="2200" dirty="0">
                <a:solidFill>
                  <a:schemeClr val="tx1"/>
                </a:solidFill>
                <a:latin typeface="Berlin Sans FB" panose="020E0602020502020306" pitchFamily="34" charset="0"/>
              </a:rPr>
              <a:t>    Íntegros</a:t>
            </a:r>
          </a:p>
          <a:p>
            <a:r>
              <a:rPr lang="es-ES" sz="2200" dirty="0">
                <a:solidFill>
                  <a:schemeClr val="tx1"/>
                </a:solidFill>
                <a:latin typeface="Berlin Sans FB" panose="020E0602020502020306" pitchFamily="34" charset="0"/>
              </a:rPr>
              <a:t>    De mentalidad abierta</a:t>
            </a:r>
          </a:p>
          <a:p>
            <a:r>
              <a:rPr lang="es-ES" sz="2200" dirty="0">
                <a:solidFill>
                  <a:schemeClr val="tx1"/>
                </a:solidFill>
                <a:latin typeface="Berlin Sans FB" panose="020E0602020502020306" pitchFamily="34" charset="0"/>
              </a:rPr>
              <a:t>    Solidarios</a:t>
            </a:r>
          </a:p>
          <a:p>
            <a:r>
              <a:rPr lang="es-ES" sz="2200" dirty="0">
                <a:solidFill>
                  <a:schemeClr val="tx1"/>
                </a:solidFill>
                <a:latin typeface="Berlin Sans FB" panose="020E0602020502020306" pitchFamily="34" charset="0"/>
              </a:rPr>
              <a:t>    Audaces</a:t>
            </a:r>
          </a:p>
          <a:p>
            <a:r>
              <a:rPr lang="es-ES" sz="2200" dirty="0">
                <a:solidFill>
                  <a:schemeClr val="tx1"/>
                </a:solidFill>
                <a:latin typeface="Berlin Sans FB" panose="020E0602020502020306" pitchFamily="34" charset="0"/>
              </a:rPr>
              <a:t>    Equilibrados</a:t>
            </a:r>
          </a:p>
          <a:p>
            <a:r>
              <a:rPr lang="es-ES" sz="2200" dirty="0">
                <a:solidFill>
                  <a:schemeClr val="tx1"/>
                </a:solidFill>
                <a:latin typeface="Berlin Sans FB" panose="020E0602020502020306" pitchFamily="34" charset="0"/>
              </a:rPr>
              <a:t>    Reflexivos</a:t>
            </a:r>
          </a:p>
          <a:p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23675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CURRICULUM DEL BACHILLERATO INTERNACIONAL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200" b="1" dirty="0">
                <a:solidFill>
                  <a:schemeClr val="accent2">
                    <a:lumMod val="75000"/>
                  </a:schemeClr>
                </a:solidFill>
              </a:rPr>
              <a:t>COMPONENTES TRONCALES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MONOGRAFÍA</a:t>
            </a:r>
          </a:p>
          <a:p>
            <a:endParaRPr lang="es-ES" b="1" dirty="0"/>
          </a:p>
          <a:p>
            <a:r>
              <a:rPr lang="es-ES" dirty="0"/>
              <a:t>TEORÍA DEL CONOCIMIENTO</a:t>
            </a:r>
          </a:p>
          <a:p>
            <a:endParaRPr lang="es-ES" b="1" dirty="0"/>
          </a:p>
          <a:p>
            <a:r>
              <a:rPr lang="es-ES" dirty="0"/>
              <a:t>CAS </a:t>
            </a:r>
            <a:r>
              <a:rPr lang="es-ES" b="1" dirty="0"/>
              <a:t>(Creación, Acción, Servicio)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ASIGNATURAS:</a:t>
            </a:r>
          </a:p>
          <a:p>
            <a:r>
              <a:rPr lang="es-ES" dirty="0">
                <a:latin typeface="Trebuchet MS" panose="020B0603020202020204" pitchFamily="34" charset="0"/>
              </a:rPr>
              <a:t>Tres a </a:t>
            </a:r>
            <a:r>
              <a:rPr lang="es-ES" b="1" dirty="0">
                <a:latin typeface="Trebuchet MS" panose="020B0603020202020204" pitchFamily="34" charset="0"/>
              </a:rPr>
              <a:t>N</a:t>
            </a:r>
            <a:r>
              <a:rPr lang="es-ES" dirty="0">
                <a:latin typeface="Trebuchet MS" panose="020B0603020202020204" pitchFamily="34" charset="0"/>
              </a:rPr>
              <a:t>ivel </a:t>
            </a:r>
            <a:r>
              <a:rPr lang="es-ES" b="1" dirty="0">
                <a:latin typeface="Trebuchet MS" panose="020B0603020202020204" pitchFamily="34" charset="0"/>
              </a:rPr>
              <a:t>M</a:t>
            </a:r>
            <a:r>
              <a:rPr lang="es-ES" dirty="0">
                <a:latin typeface="Trebuchet MS" panose="020B0603020202020204" pitchFamily="34" charset="0"/>
              </a:rPr>
              <a:t>edio (180 horas)</a:t>
            </a:r>
          </a:p>
          <a:p>
            <a:r>
              <a:rPr lang="es-ES" dirty="0">
                <a:latin typeface="Trebuchet MS" panose="020B0603020202020204" pitchFamily="34" charset="0"/>
              </a:rPr>
              <a:t>Tres a </a:t>
            </a:r>
            <a:r>
              <a:rPr lang="es-ES" b="1" dirty="0">
                <a:latin typeface="Trebuchet MS" panose="020B0603020202020204" pitchFamily="34" charset="0"/>
              </a:rPr>
              <a:t>N</a:t>
            </a:r>
            <a:r>
              <a:rPr lang="es-ES" dirty="0">
                <a:latin typeface="Trebuchet MS" panose="020B0603020202020204" pitchFamily="34" charset="0"/>
              </a:rPr>
              <a:t>ivel </a:t>
            </a:r>
            <a:r>
              <a:rPr lang="es-ES" b="1" dirty="0">
                <a:latin typeface="Trebuchet MS" panose="020B0603020202020204" pitchFamily="34" charset="0"/>
              </a:rPr>
              <a:t>S</a:t>
            </a:r>
            <a:r>
              <a:rPr lang="es-ES" dirty="0">
                <a:latin typeface="Trebuchet MS" panose="020B0603020202020204" pitchFamily="34" charset="0"/>
              </a:rPr>
              <a:t>uperior (240 horas):</a:t>
            </a:r>
          </a:p>
          <a:p>
            <a:r>
              <a:rPr lang="es-ES" dirty="0">
                <a:latin typeface="Trebuchet MS" panose="020B0603020202020204" pitchFamily="34" charset="0"/>
              </a:rPr>
              <a:t>         Una del grupo </a:t>
            </a:r>
            <a:r>
              <a:rPr lang="es-ES" b="1" i="1" dirty="0">
                <a:latin typeface="Trebuchet MS" panose="020B0603020202020204" pitchFamily="34" charset="0"/>
              </a:rPr>
              <a:t>Matemátic</a:t>
            </a:r>
            <a:r>
              <a:rPr lang="es-ES" i="1" dirty="0">
                <a:latin typeface="Trebuchet MS" panose="020B0603020202020204" pitchFamily="34" charset="0"/>
              </a:rPr>
              <a:t>as</a:t>
            </a:r>
          </a:p>
          <a:p>
            <a:r>
              <a:rPr lang="es-ES" i="1" dirty="0">
                <a:latin typeface="Trebuchet MS" panose="020B0603020202020204" pitchFamily="34" charset="0"/>
              </a:rPr>
              <a:t>          </a:t>
            </a:r>
            <a:r>
              <a:rPr lang="es-ES" b="1" i="1" dirty="0">
                <a:latin typeface="Trebuchet MS" panose="020B0603020202020204" pitchFamily="34" charset="0"/>
              </a:rPr>
              <a:t>Españo</a:t>
            </a:r>
            <a:r>
              <a:rPr lang="es-ES" i="1" dirty="0">
                <a:latin typeface="Trebuchet MS" panose="020B0603020202020204" pitchFamily="34" charset="0"/>
              </a:rPr>
              <a:t>l,</a:t>
            </a:r>
            <a:r>
              <a:rPr lang="es-ES" dirty="0">
                <a:latin typeface="Trebuchet MS" panose="020B0603020202020204" pitchFamily="34" charset="0"/>
              </a:rPr>
              <a:t> lengua materna.</a:t>
            </a:r>
            <a:r>
              <a:rPr lang="es-ES" i="1" dirty="0">
                <a:latin typeface="Trebuchet MS" panose="020B0603020202020204" pitchFamily="34" charset="0"/>
              </a:rPr>
              <a:t> </a:t>
            </a:r>
          </a:p>
          <a:p>
            <a:r>
              <a:rPr lang="es-ES" i="1" dirty="0">
                <a:latin typeface="Trebuchet MS" panose="020B0603020202020204" pitchFamily="34" charset="0"/>
              </a:rPr>
              <a:t>          </a:t>
            </a:r>
            <a:r>
              <a:rPr lang="es-ES" dirty="0">
                <a:latin typeface="Trebuchet MS" panose="020B0603020202020204" pitchFamily="34" charset="0"/>
              </a:rPr>
              <a:t>Una</a:t>
            </a:r>
            <a:r>
              <a:rPr lang="es-ES" i="1" dirty="0">
                <a:latin typeface="Trebuchet MS" panose="020B0603020202020204" pitchFamily="34" charset="0"/>
              </a:rPr>
              <a:t> </a:t>
            </a:r>
            <a:r>
              <a:rPr lang="es-ES" b="1" i="1" dirty="0">
                <a:latin typeface="Trebuchet MS" panose="020B0603020202020204" pitchFamily="34" charset="0"/>
              </a:rPr>
              <a:t>Lengua extranjera.</a:t>
            </a:r>
          </a:p>
          <a:p>
            <a:r>
              <a:rPr lang="es-ES" dirty="0">
                <a:latin typeface="Trebuchet MS" panose="020B0603020202020204" pitchFamily="34" charset="0"/>
              </a:rPr>
              <a:t>          Una del grupo de </a:t>
            </a:r>
            <a:r>
              <a:rPr lang="es-ES" b="1" i="1" dirty="0">
                <a:latin typeface="Trebuchet MS" panose="020B0603020202020204" pitchFamily="34" charset="0"/>
              </a:rPr>
              <a:t>Ciencias</a:t>
            </a:r>
          </a:p>
          <a:p>
            <a:r>
              <a:rPr lang="es-ES" dirty="0">
                <a:latin typeface="Trebuchet MS" panose="020B0603020202020204" pitchFamily="34" charset="0"/>
              </a:rPr>
              <a:t>           Una del grupo </a:t>
            </a:r>
            <a:r>
              <a:rPr lang="es-ES" b="1" i="1" dirty="0">
                <a:latin typeface="Trebuchet MS" panose="020B0603020202020204" pitchFamily="34" charset="0"/>
              </a:rPr>
              <a:t>Individuos y          sociedades</a:t>
            </a:r>
          </a:p>
          <a:p>
            <a:r>
              <a:rPr lang="es-ES" dirty="0">
                <a:latin typeface="Trebuchet MS" panose="020B0603020202020204" pitchFamily="34" charset="0"/>
              </a:rPr>
              <a:t>           Una del grupo </a:t>
            </a:r>
            <a:r>
              <a:rPr lang="es-ES" b="1" i="1" dirty="0">
                <a:latin typeface="Trebuchet MS" panose="020B0603020202020204" pitchFamily="34" charset="0"/>
              </a:rPr>
              <a:t>Artes,</a:t>
            </a:r>
            <a:r>
              <a:rPr lang="es-ES" i="1" dirty="0">
                <a:latin typeface="Trebuchet MS" panose="020B0603020202020204" pitchFamily="34" charset="0"/>
              </a:rPr>
              <a:t> </a:t>
            </a:r>
            <a:r>
              <a:rPr lang="es-ES" b="1" i="1" dirty="0">
                <a:latin typeface="Trebuchet MS" panose="020B0603020202020204" pitchFamily="34" charset="0"/>
              </a:rPr>
              <a:t>Lenguas clásicas </a:t>
            </a:r>
            <a:r>
              <a:rPr lang="es-ES" dirty="0">
                <a:latin typeface="Trebuchet MS" panose="020B0603020202020204" pitchFamily="34" charset="0"/>
              </a:rPr>
              <a:t> o de los dos grupos anteriores</a:t>
            </a:r>
          </a:p>
        </p:txBody>
      </p:sp>
    </p:spTree>
    <p:extLst>
      <p:ext uri="{BB962C8B-B14F-4D97-AF65-F5344CB8AC3E}">
        <p14:creationId xmlns:p14="http://schemas.microsoft.com/office/powerpoint/2010/main" xmlns="" val="33601974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Integración entre el Bachillerato Internacional y el Bachillerato Español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291726"/>
          </a:xfr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1900" b="1" dirty="0">
                <a:latin typeface="Calibri" panose="020F0502020204030204" pitchFamily="34" charset="0"/>
              </a:rPr>
              <a:t>           Bachillerato Internacional</a:t>
            </a:r>
          </a:p>
          <a:p>
            <a:pPr marL="0" indent="0">
              <a:buNone/>
            </a:pPr>
            <a:r>
              <a:rPr lang="es-ES" sz="1900" dirty="0">
                <a:latin typeface="Trebuchet MS" panose="020B0603020202020204" pitchFamily="34" charset="0"/>
              </a:rPr>
              <a:t>Español A: Literatura NS</a:t>
            </a:r>
          </a:p>
          <a:p>
            <a:pPr marL="0" indent="0">
              <a:buNone/>
            </a:pPr>
            <a:r>
              <a:rPr lang="es-ES" sz="1900" dirty="0">
                <a:latin typeface="Trebuchet MS" panose="020B0603020202020204" pitchFamily="34" charset="0"/>
              </a:rPr>
              <a:t>Inglés B NS</a:t>
            </a:r>
          </a:p>
          <a:p>
            <a:pPr marL="0" indent="0">
              <a:buNone/>
            </a:pPr>
            <a:r>
              <a:rPr lang="es-ES" sz="1900" dirty="0">
                <a:latin typeface="Trebuchet MS" panose="020B0603020202020204" pitchFamily="34" charset="0"/>
              </a:rPr>
              <a:t>Teoría del Conocimiento </a:t>
            </a:r>
          </a:p>
          <a:p>
            <a:pPr marL="0" indent="0">
              <a:buNone/>
            </a:pPr>
            <a:r>
              <a:rPr lang="es-ES" sz="1900" dirty="0">
                <a:latin typeface="Trebuchet MS" panose="020B0603020202020204" pitchFamily="34" charset="0"/>
              </a:rPr>
              <a:t>Matemáticas NM</a:t>
            </a:r>
          </a:p>
          <a:p>
            <a:pPr marL="0" indent="0">
              <a:buNone/>
            </a:pPr>
            <a:r>
              <a:rPr lang="es-ES" sz="1900" dirty="0">
                <a:latin typeface="Trebuchet MS" panose="020B0603020202020204" pitchFamily="34" charset="0"/>
              </a:rPr>
              <a:t>Física NM</a:t>
            </a:r>
          </a:p>
          <a:p>
            <a:pPr marL="0" indent="0">
              <a:buNone/>
            </a:pPr>
            <a:r>
              <a:rPr lang="es-ES" sz="1900" dirty="0">
                <a:latin typeface="Trebuchet MS" panose="020B0603020202020204" pitchFamily="34" charset="0"/>
              </a:rPr>
              <a:t>Química NM</a:t>
            </a:r>
          </a:p>
          <a:p>
            <a:pPr marL="0" indent="0">
              <a:buNone/>
            </a:pPr>
            <a:r>
              <a:rPr lang="es-ES" sz="1900" dirty="0">
                <a:latin typeface="Trebuchet MS" panose="020B0603020202020204" pitchFamily="34" charset="0"/>
              </a:rPr>
              <a:t> Biología NS</a:t>
            </a:r>
          </a:p>
          <a:p>
            <a:pPr marL="0" indent="0">
              <a:buNone/>
            </a:pPr>
            <a:r>
              <a:rPr lang="es-ES" sz="1900" dirty="0">
                <a:latin typeface="Trebuchet MS" panose="020B0603020202020204" pitchFamily="34" charset="0"/>
              </a:rPr>
              <a:t>Tecnología de la información en una sociedad global NS/NM</a:t>
            </a:r>
          </a:p>
          <a:p>
            <a:pPr marL="0" indent="0">
              <a:buNone/>
              <a:tabLst>
                <a:tab pos="3765550" algn="l"/>
              </a:tabLst>
            </a:pPr>
            <a:r>
              <a:rPr lang="es-ES" dirty="0">
                <a:latin typeface="Trebuchet MS" panose="020B0603020202020204" pitchFamily="34" charset="0"/>
              </a:rPr>
              <a:t> </a:t>
            </a:r>
            <a:endParaRPr lang="es-ES" dirty="0">
              <a:latin typeface="Calibri" panose="020F050202020403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188696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Bachillerato español, ciencias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Lengua española 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Inglés 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Filosofía/Historia de la Filosofía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Matemáticas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Física y química (1º)Física, Química (2º)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Biología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Informática 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Historia de España</a:t>
            </a:r>
          </a:p>
          <a:p>
            <a:pPr marL="0" indent="0">
              <a:buNone/>
            </a:pPr>
            <a:endParaRPr lang="es-E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0497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Integración entre el Bachillerato Internacional y el Bachillerato Español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>
                <a:solidFill>
                  <a:schemeClr val="bg1"/>
                </a:solidFill>
              </a:rPr>
              <a:t>Bachillerato Internacional</a:t>
            </a:r>
          </a:p>
          <a:p>
            <a:pPr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Español A: Literatura NS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Inglés B NS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Teoría del Conocimiento 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Matemáticas NM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Latín NM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Historia  NS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 Sistemas ambientales y sociedades NM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7396" y="2160588"/>
            <a:ext cx="4184034" cy="388077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/>
              <a:t> </a:t>
            </a: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Modalidad ciencias sociales y humanas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Lengua española 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Inglés 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Filosofía/Historia de la Filosofía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Matemáticas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Latín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Historia  de España</a:t>
            </a:r>
          </a:p>
          <a:p>
            <a:pPr marL="0" indent="0">
              <a:buNone/>
            </a:pP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Economía e Historia del arte (2º)</a:t>
            </a:r>
          </a:p>
          <a:p>
            <a:pPr>
              <a:buNone/>
            </a:pPr>
            <a:endParaRPr lang="es-E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Integración entre el Bachillerato Internacional y el Bachillerato Español: Troncales</a:t>
            </a: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dirty="0">
                <a:solidFill>
                  <a:schemeClr val="bg1"/>
                </a:solidFill>
              </a:rPr>
              <a:t>Bachillerato Internacional</a:t>
            </a: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Español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Inglés                         </a:t>
            </a:r>
            <a:r>
              <a:rPr lang="es-ES" dirty="0"/>
              <a:t>ENCAJAN CON   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Teoría del conocimiento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Matemáticas 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Trebuchet MS" panose="020B0603020202020204" pitchFamily="34" charset="0"/>
              </a:rPr>
              <a:t>Tecnología de la información en una sociedad global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7396" y="2160588"/>
            <a:ext cx="4184034" cy="388077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000" dirty="0"/>
              <a:t>Bachillerato Español </a:t>
            </a:r>
          </a:p>
          <a:p>
            <a:pPr marL="0" indent="0">
              <a:buNone/>
            </a:pPr>
            <a:r>
              <a:rPr lang="es-ES" dirty="0"/>
              <a:t>En primero y segundo:</a:t>
            </a:r>
          </a:p>
          <a:p>
            <a:pPr marL="0" indent="0">
              <a:buNone/>
            </a:pPr>
            <a:r>
              <a:rPr lang="es-ES" dirty="0"/>
              <a:t>     Lengua </a:t>
            </a:r>
          </a:p>
          <a:p>
            <a:pPr marL="0" indent="0">
              <a:buNone/>
            </a:pPr>
            <a:r>
              <a:rPr lang="es-ES" dirty="0"/>
              <a:t>     Inglés</a:t>
            </a:r>
            <a:endParaRPr lang="es-ES" sz="1300" dirty="0"/>
          </a:p>
          <a:p>
            <a:pPr marL="0" indent="0">
              <a:buNone/>
            </a:pPr>
            <a:r>
              <a:rPr lang="es-ES" dirty="0"/>
              <a:t>     Filosofía</a:t>
            </a:r>
          </a:p>
          <a:p>
            <a:pPr marL="0" indent="0">
              <a:buNone/>
            </a:pPr>
            <a:r>
              <a:rPr lang="es-ES" dirty="0"/>
              <a:t>     Matemáticas </a:t>
            </a:r>
          </a:p>
          <a:p>
            <a:pPr marL="0" indent="0">
              <a:buNone/>
            </a:pPr>
            <a:r>
              <a:rPr lang="es-ES" dirty="0"/>
              <a:t>      Informática</a:t>
            </a:r>
          </a:p>
          <a:p>
            <a:pPr>
              <a:buNone/>
            </a:pPr>
            <a:endParaRPr lang="es-E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3232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3|2|3.8|2.1|2.5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1|2|3.5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636</Words>
  <Application>Microsoft Office PowerPoint</Application>
  <PresentationFormat>Personalizado</PresentationFormat>
  <Paragraphs>150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Faceta</vt:lpstr>
      <vt:lpstr>El bachillerato internacional</vt:lpstr>
      <vt:lpstr>En nuestro Instituto se cursan los dos programas: programa del Diploma y Bachillerato español </vt:lpstr>
      <vt:lpstr>¿Qué es el Bachillerato Internacional? </vt:lpstr>
      <vt:lpstr>Ventajas del Programa del Diploma desde el punto de vista educativo</vt:lpstr>
      <vt:lpstr>Perfil de la comunidad de aprendizaje</vt:lpstr>
      <vt:lpstr>CURRICULUM DEL BACHILLERATO INTERNACIONAL </vt:lpstr>
      <vt:lpstr>Integración entre el Bachillerato Internacional y el Bachillerato Español</vt:lpstr>
      <vt:lpstr>Integración entre el Bachillerato Internacional y el Bachillerato Español</vt:lpstr>
      <vt:lpstr>Integración entre el Bachillerato Internacional y el Bachillerato Español: Troncales</vt:lpstr>
      <vt:lpstr>Integración de los dos Bachilleratos</vt:lpstr>
      <vt:lpstr>La evaluación en el Bachillerato Internacional</vt:lpstr>
      <vt:lpstr>Requisitos para obtener el Diploma</vt:lpstr>
      <vt:lpstr>Documentos y enlaces útiles</vt:lpstr>
      <vt:lpstr>Muchas gracias por vuestra atención 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bachillerato internacional</dc:title>
  <dc:creator>Full name</dc:creator>
  <cp:lastModifiedBy>Marta</cp:lastModifiedBy>
  <cp:revision>40</cp:revision>
  <dcterms:created xsi:type="dcterms:W3CDTF">2015-04-15T21:31:41Z</dcterms:created>
  <dcterms:modified xsi:type="dcterms:W3CDTF">2018-04-05T09:27:51Z</dcterms:modified>
</cp:coreProperties>
</file>